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88" r:id="rId3"/>
    <p:sldId id="309" r:id="rId4"/>
    <p:sldId id="285" r:id="rId5"/>
    <p:sldId id="303" r:id="rId6"/>
    <p:sldId id="304" r:id="rId7"/>
    <p:sldId id="317" r:id="rId8"/>
    <p:sldId id="305" r:id="rId9"/>
    <p:sldId id="316" r:id="rId10"/>
    <p:sldId id="286" r:id="rId11"/>
    <p:sldId id="279" r:id="rId12"/>
    <p:sldId id="289" r:id="rId13"/>
    <p:sldId id="318" r:id="rId14"/>
    <p:sldId id="287" r:id="rId15"/>
    <p:sldId id="319" r:id="rId16"/>
    <p:sldId id="266" r:id="rId17"/>
  </p:sldIdLst>
  <p:sldSz cx="9144000" cy="5143500" type="screen16x9"/>
  <p:notesSz cx="6794500" cy="9931400"/>
  <p:defaultTextStyle>
    <a:defPPr>
      <a:defRPr lang="fi-FI"/>
    </a:defPPr>
    <a:lvl1pPr marL="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5CC"/>
    <a:srgbClr val="FF8F2B"/>
    <a:srgbClr val="85CE96"/>
    <a:srgbClr val="AD5474"/>
    <a:srgbClr val="85D096"/>
    <a:srgbClr val="AC5474"/>
    <a:srgbClr val="FFBD81"/>
    <a:srgbClr val="E8A3BD"/>
    <a:srgbClr val="34AF51"/>
    <a:srgbClr val="73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76857" autoAdjust="0"/>
  </p:normalViewPr>
  <p:slideViewPr>
    <p:cSldViewPr snapToGrid="0" snapToObjects="1">
      <p:cViewPr varScale="1">
        <p:scale>
          <a:sx n="153" d="100"/>
          <a:sy n="153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5D37E-4B82-4759-ACE2-3A50594679D1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4533-FA47-4D07-97BC-EA3E54D5F4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05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4262-DF6E-7D41-83EB-4F613AC57868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A4DC-F3C8-8440-814A-D3B72FBD43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7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52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slide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06" y="841772"/>
            <a:ext cx="8161389" cy="1790700"/>
          </a:xfrm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0B88C38-56E0-4A5A-9341-458EACE479A1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94" y="3244833"/>
            <a:ext cx="2126230" cy="99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-SIVU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506" y="336830"/>
            <a:ext cx="2896769" cy="4015475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  <a:lvl2pPr marL="342900" indent="0">
              <a:buNone/>
              <a:defRPr sz="2000" b="1">
                <a:solidFill>
                  <a:schemeClr val="bg1"/>
                </a:solidFill>
              </a:defRPr>
            </a:lvl2pPr>
            <a:lvl3pPr marL="685800" indent="0">
              <a:buNone/>
              <a:defRPr sz="2000" b="1">
                <a:solidFill>
                  <a:schemeClr val="bg1"/>
                </a:solidFill>
              </a:defRPr>
            </a:lvl3pPr>
            <a:lvl4pPr marL="1028700" indent="0">
              <a:buNone/>
              <a:defRPr sz="2000" b="1">
                <a:solidFill>
                  <a:schemeClr val="bg1"/>
                </a:solidFill>
              </a:defRPr>
            </a:lvl4pPr>
            <a:lvl5pPr marL="13716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5506" y="4481385"/>
            <a:ext cx="2896770" cy="509459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fi-FI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Koko nimi / työpaikka, kaupunki </a:t>
            </a:r>
            <a:r>
              <a:rPr lang="fi-FI" sz="1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ym</a:t>
            </a:r>
            <a:endParaRPr lang="fi-FI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Kuvan paikkamerkki 36"/>
          <p:cNvSpPr>
            <a:spLocks noGrp="1"/>
          </p:cNvSpPr>
          <p:nvPr>
            <p:ph type="pic" sz="quarter" idx="11"/>
          </p:nvPr>
        </p:nvSpPr>
        <p:spPr>
          <a:xfrm>
            <a:off x="3554889" y="273132"/>
            <a:ext cx="5052303" cy="5052302"/>
          </a:xfrm>
          <a:custGeom>
            <a:avLst/>
            <a:gdLst>
              <a:gd name="connsiteX0" fmla="*/ 2007571 w 4015141"/>
              <a:gd name="connsiteY0" fmla="*/ 0 h 4015140"/>
              <a:gd name="connsiteX1" fmla="*/ 2378376 w 4015141"/>
              <a:gd name="connsiteY1" fmla="*/ 153592 h 4015140"/>
              <a:gd name="connsiteX2" fmla="*/ 3861549 w 4015141"/>
              <a:gd name="connsiteY2" fmla="*/ 1636765 h 4015140"/>
              <a:gd name="connsiteX3" fmla="*/ 3861549 w 4015141"/>
              <a:gd name="connsiteY3" fmla="*/ 2378375 h 4015140"/>
              <a:gd name="connsiteX4" fmla="*/ 2378376 w 4015141"/>
              <a:gd name="connsiteY4" fmla="*/ 3861548 h 4015140"/>
              <a:gd name="connsiteX5" fmla="*/ 1636767 w 4015141"/>
              <a:gd name="connsiteY5" fmla="*/ 3861548 h 4015140"/>
              <a:gd name="connsiteX6" fmla="*/ 153593 w 4015141"/>
              <a:gd name="connsiteY6" fmla="*/ 2378375 h 4015140"/>
              <a:gd name="connsiteX7" fmla="*/ 153593 w 4015141"/>
              <a:gd name="connsiteY7" fmla="*/ 1636765 h 4015140"/>
              <a:gd name="connsiteX8" fmla="*/ 1636767 w 4015141"/>
              <a:gd name="connsiteY8" fmla="*/ 153592 h 4015140"/>
              <a:gd name="connsiteX9" fmla="*/ 2007571 w 4015141"/>
              <a:gd name="connsiteY9" fmla="*/ 0 h 40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5141" h="4015140">
                <a:moveTo>
                  <a:pt x="2007571" y="0"/>
                </a:moveTo>
                <a:cubicBezTo>
                  <a:pt x="2141776" y="0"/>
                  <a:pt x="2275981" y="51197"/>
                  <a:pt x="2378376" y="153592"/>
                </a:cubicBezTo>
                <a:lnTo>
                  <a:pt x="3861549" y="1636765"/>
                </a:lnTo>
                <a:cubicBezTo>
                  <a:pt x="4066339" y="1841555"/>
                  <a:pt x="4066339" y="2173585"/>
                  <a:pt x="3861549" y="2378375"/>
                </a:cubicBezTo>
                <a:lnTo>
                  <a:pt x="2378376" y="3861548"/>
                </a:lnTo>
                <a:cubicBezTo>
                  <a:pt x="2173586" y="4066338"/>
                  <a:pt x="1841556" y="4066338"/>
                  <a:pt x="1636767" y="3861548"/>
                </a:cubicBezTo>
                <a:lnTo>
                  <a:pt x="153593" y="2378375"/>
                </a:lnTo>
                <a:cubicBezTo>
                  <a:pt x="-51197" y="2173585"/>
                  <a:pt x="-51197" y="1841555"/>
                  <a:pt x="153593" y="1636765"/>
                </a:cubicBezTo>
                <a:lnTo>
                  <a:pt x="1636767" y="153592"/>
                </a:lnTo>
                <a:cubicBezTo>
                  <a:pt x="1739162" y="51197"/>
                  <a:pt x="1873366" y="0"/>
                  <a:pt x="20075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18" y="4307028"/>
            <a:ext cx="748489" cy="3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-SIVU 2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506" y="336830"/>
            <a:ext cx="3882421" cy="4015475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  <a:lvl2pPr marL="342900" indent="0">
              <a:buNone/>
              <a:defRPr sz="2000" b="1">
                <a:solidFill>
                  <a:schemeClr val="bg1"/>
                </a:solidFill>
              </a:defRPr>
            </a:lvl2pPr>
            <a:lvl3pPr marL="685800" indent="0">
              <a:buNone/>
              <a:defRPr sz="2000" b="1">
                <a:solidFill>
                  <a:schemeClr val="bg1"/>
                </a:solidFill>
              </a:defRPr>
            </a:lvl3pPr>
            <a:lvl4pPr marL="1028700" indent="0">
              <a:buNone/>
              <a:defRPr sz="2000" b="1">
                <a:solidFill>
                  <a:schemeClr val="bg1"/>
                </a:solidFill>
              </a:defRPr>
            </a:lvl4pPr>
            <a:lvl5pPr marL="13716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5506" y="4481385"/>
            <a:ext cx="2813642" cy="509459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fi-FI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Koko nimi / työpaikka, kaupunki </a:t>
            </a:r>
            <a:r>
              <a:rPr lang="fi-FI" sz="1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ym</a:t>
            </a:r>
            <a:endParaRPr lang="fi-FI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435434" y="0"/>
            <a:ext cx="4708565" cy="514350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1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9" y="4529734"/>
            <a:ext cx="748489" cy="3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SININEN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/>
          <a:lstStyle>
            <a:lvl1pPr>
              <a:defRPr baseline="0">
                <a:solidFill>
                  <a:srgbClr val="72B5C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D7BFD246-3F8F-4607-8F44-99CB44DABA61}" type="datetime1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349021"/>
            <a:ext cx="874830" cy="3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KIMUS - ALOITU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51125"/>
            <a:ext cx="7126224" cy="20574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76DB172-5280-4E85-B734-874140AF903B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91" y="3761837"/>
            <a:ext cx="1444273" cy="6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PUNAINEN">
    <p:bg>
      <p:bgPr>
        <a:solidFill>
          <a:srgbClr val="AD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/>
          <a:lstStyle>
            <a:lvl1pPr>
              <a:defRPr baseline="0">
                <a:solidFill>
                  <a:srgbClr val="AD547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985BE401-B6B6-4340-9573-78E6D99B46F3}" type="datetime1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349021"/>
            <a:ext cx="874830" cy="37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ISTERIT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2454275"/>
            <a:ext cx="7559040" cy="24231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0ED17C3-A928-437E-B2B8-5BC23955C5D2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91" y="3761837"/>
            <a:ext cx="1444273" cy="6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VIHREÄ">
    <p:bg>
      <p:bgPr>
        <a:solidFill>
          <a:srgbClr val="85C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/>
          <a:lstStyle>
            <a:lvl1pPr>
              <a:defRPr baseline="0">
                <a:solidFill>
                  <a:srgbClr val="85CE9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2A413410-FFD2-4AB5-954B-556D55E90A6F}" type="datetime1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349021"/>
            <a:ext cx="874830" cy="3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TION EDELLÄKÄVIJÄ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532380"/>
            <a:ext cx="7559040" cy="24231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BBE5BF9-5A4B-44B0-BAD1-CAB734D18FE6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91" y="3761837"/>
            <a:ext cx="1444273" cy="6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ORANSSI">
    <p:bg>
      <p:bgPr>
        <a:solidFill>
          <a:srgbClr val="FF8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/>
          <a:lstStyle>
            <a:lvl1pPr>
              <a:defRPr baseline="0">
                <a:solidFill>
                  <a:srgbClr val="FF8F2B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25913C25-7B2C-4473-BBD2-F3F0AEA0028E}" type="datetime1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349021"/>
            <a:ext cx="874830" cy="3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ALISET PALVELUT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" y="2364740"/>
            <a:ext cx="7559040" cy="24231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28ECDA4-9A37-4E85-A127-EC86319DF533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16" y="3923466"/>
            <a:ext cx="1097348" cy="5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95A6-1B06-4038-A966-4B174CA7C8B2}" type="datetime1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5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9" r:id="rId2"/>
    <p:sldLayoutId id="2147483719" r:id="rId3"/>
    <p:sldLayoutId id="2147483710" r:id="rId4"/>
    <p:sldLayoutId id="2147483721" r:id="rId5"/>
    <p:sldLayoutId id="2147483723" r:id="rId6"/>
    <p:sldLayoutId id="2147483724" r:id="rId7"/>
    <p:sldLayoutId id="2147483726" r:id="rId8"/>
    <p:sldLayoutId id="2147483727" r:id="rId9"/>
    <p:sldLayoutId id="2147483732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491306" y="129698"/>
            <a:ext cx="8161389" cy="1790700"/>
          </a:xfrm>
        </p:spPr>
        <p:txBody>
          <a:bodyPr/>
          <a:lstStyle/>
          <a:p>
            <a:r>
              <a:rPr lang="fi-FI" sz="4800" b="0" dirty="0"/>
              <a:t/>
            </a:r>
            <a:br>
              <a:rPr lang="fi-FI" sz="4800" b="0" dirty="0"/>
            </a:br>
            <a:r>
              <a:rPr lang="fi-FI" sz="4800" b="0" dirty="0"/>
              <a:t> </a:t>
            </a:r>
            <a:br>
              <a:rPr lang="fi-FI" sz="4800" b="0" dirty="0"/>
            </a:br>
            <a:r>
              <a:rPr lang="en-US" sz="3200" dirty="0"/>
              <a:t>The Finnish </a:t>
            </a:r>
            <a:r>
              <a:rPr lang="en-US" sz="3200" dirty="0" err="1"/>
              <a:t>Cadastre</a:t>
            </a:r>
            <a:r>
              <a:rPr lang="en-US" sz="3200" dirty="0"/>
              <a:t>: </a:t>
            </a:r>
            <a:r>
              <a:rPr lang="en-US" sz="2800" dirty="0"/>
              <a:t>Fully Digital with Full Coverage</a:t>
            </a:r>
            <a:r>
              <a:rPr lang="en-US" sz="2800"/>
              <a:t>, </a:t>
            </a:r>
            <a:r>
              <a:rPr lang="en-US" sz="2800" smtClean="0"/>
              <a:t>and an </a:t>
            </a:r>
            <a:r>
              <a:rPr lang="en-US" sz="2800" dirty="0"/>
              <a:t>Interoperable Part of the Base Register System - but is that Enough?</a:t>
            </a:r>
            <a:endParaRPr lang="en-GB" sz="2800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2286000" y="187549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400" dirty="0">
              <a:solidFill>
                <a:srgbClr val="000000"/>
              </a:solidFill>
            </a:endParaRPr>
          </a:p>
          <a:p>
            <a:r>
              <a:rPr lang="fi-FI" sz="14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Vienna, November 20, 2018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Pekka Halme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Director of Strategic Development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Current issues (1)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691013"/>
            <a:ext cx="6684234" cy="3265004"/>
          </a:xfrm>
        </p:spPr>
        <p:txBody>
          <a:bodyPr>
            <a:normAutofit/>
          </a:bodyPr>
          <a:lstStyle/>
          <a:p>
            <a:pPr>
              <a:lnSpc>
                <a:spcPts val="1880"/>
              </a:lnSpc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Our legacy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Complexity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, time layers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varying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specifications and data content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data quality improvement projects since decades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What data are relevant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for today’s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users?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What type of Cadastre do we need in the first place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ts val="1880"/>
              </a:lnSpc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5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Current issues (2)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748398"/>
            <a:ext cx="7577924" cy="3170244"/>
          </a:xfrm>
        </p:spPr>
        <p:txBody>
          <a:bodyPr>
            <a:normAutofit/>
          </a:bodyPr>
          <a:lstStyle/>
          <a:p>
            <a:pPr>
              <a:lnSpc>
                <a:spcPts val="1880"/>
              </a:lnSpc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Our reality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Ongoing change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towards digital society overall 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Customer needs and demand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force towards service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orientation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(register)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increases and diversifies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Modern positioning, open data  accuracy of boundary data an issue</a:t>
            </a:r>
          </a:p>
          <a:p>
            <a:pPr marL="628650" lvl="2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E.g. land owners, forest harvesters, infrastructure construction projects…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Is coordinate cadastre a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solution?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If so,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 what problem? What if you just improved the positional accuracy?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0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6010" y="610177"/>
            <a:ext cx="7579768" cy="994172"/>
          </a:xfrm>
        </p:spPr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Current issues (3)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880"/>
              </a:lnSpc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Technology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Improving internal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efficiency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Introduction of automated production processes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Introduction of automated decision making – Land Registry</a:t>
            </a:r>
          </a:p>
          <a:p>
            <a:pPr marL="971550" lvl="2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Not yet AI, legislative and ethical issues  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quality is good enough for the variety of purposes?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Do new technologies like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Blockchain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play a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role?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Crowdsourcing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, positioning,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sensor data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8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6010" y="610177"/>
            <a:ext cx="7579768" cy="994172"/>
          </a:xfrm>
        </p:spPr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Current issues (4)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880"/>
              </a:lnSpc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Institutions and organization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Platforms, ecosystems and networks to meet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customer needs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Interlinked and interoperable registers and databases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One-stop-shopping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quality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an essential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enabler 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Appropriate steering and funding mechanisms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1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Steps towards </a:t>
            </a:r>
            <a:r>
              <a:rPr lang="en-US" dirty="0" smtClean="0">
                <a:solidFill>
                  <a:srgbClr val="85D096"/>
                </a:solidFill>
              </a:rPr>
              <a:t>our future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428984"/>
            <a:ext cx="6308453" cy="3412325"/>
          </a:xfrm>
        </p:spPr>
        <p:txBody>
          <a:bodyPr>
            <a:normAutofit/>
          </a:bodyPr>
          <a:lstStyle/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Katasteri2035 project</a:t>
            </a:r>
            <a:endParaRPr lang="en-GB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study at Aalto University, funded by NLS and MAF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Aim to provide research-based views and scenarios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Ideas and insight for decision making 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Internal NLS discussion and studies on the subject</a:t>
            </a:r>
          </a:p>
          <a:p>
            <a:pPr marL="628650" lvl="2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Customer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and service based orientation </a:t>
            </a:r>
          </a:p>
          <a:p>
            <a:pPr marL="628650" lvl="2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Activities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organization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and management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system revisited </a:t>
            </a:r>
          </a:p>
          <a:p>
            <a:pPr marL="628650" lvl="2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Enterprise architecture approach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3D real properties since Aug 1, 2018  fundamental change</a:t>
            </a: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ASREK 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project: housing companies and shareholders</a:t>
            </a: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0" lvl="1">
              <a:lnSpc>
                <a:spcPts val="1880"/>
              </a:lnSpc>
              <a:spcBef>
                <a:spcPts val="750"/>
              </a:spcBef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5D096"/>
                </a:solidFill>
              </a:rPr>
              <a:t>The challenge</a:t>
            </a:r>
            <a:endParaRPr lang="en-US" dirty="0">
              <a:solidFill>
                <a:srgbClr val="85D09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428984"/>
            <a:ext cx="6308453" cy="3412325"/>
          </a:xfrm>
        </p:spPr>
        <p:txBody>
          <a:bodyPr>
            <a:normAutofit/>
          </a:bodyPr>
          <a:lstStyle/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Legacy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Change 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Demands and aspirations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0" lvl="1">
              <a:lnSpc>
                <a:spcPts val="1880"/>
              </a:lnSpc>
              <a:spcBef>
                <a:spcPts val="750"/>
              </a:spcBef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2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Showing the way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120E-56B8-45ED-BDAC-E51B9CB5A144}" type="datetime1">
              <a:rPr lang="fi-FI" smtClean="0"/>
              <a:t>18.11.2018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8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AC5474"/>
                </a:solidFill>
              </a:rPr>
              <a:t>contents</a:t>
            </a:r>
            <a:endParaRPr lang="en-GB" dirty="0">
              <a:solidFill>
                <a:srgbClr val="AC5474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872641"/>
            <a:ext cx="7577924" cy="261991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Some facts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Short history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Current discussion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Steps towards future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29747" y="265712"/>
            <a:ext cx="7579768" cy="994172"/>
          </a:xfrm>
        </p:spPr>
        <p:txBody>
          <a:bodyPr/>
          <a:lstStyle/>
          <a:p>
            <a:r>
              <a:rPr lang="en-US" dirty="0" smtClean="0"/>
              <a:t>Quick facts about </a:t>
            </a:r>
            <a:r>
              <a:rPr lang="en-US" dirty="0" err="1" smtClean="0"/>
              <a:t>finland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3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64" y="1077285"/>
            <a:ext cx="5887233" cy="34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29747" y="372183"/>
            <a:ext cx="7579768" cy="994172"/>
          </a:xfrm>
        </p:spPr>
        <p:txBody>
          <a:bodyPr/>
          <a:lstStyle/>
          <a:p>
            <a:r>
              <a:rPr lang="en-US" dirty="0" smtClean="0"/>
              <a:t>Short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258866"/>
            <a:ext cx="7266694" cy="355739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Roots in the Swedish system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Own Finnish authority 1812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Independence 1917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NLS (11) and municipalities (75) updated their manual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Cadastres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86 primary + national LIS as copy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Land Register in local courts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2005 official nation-wide single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Cadastre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within LIS 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NLS maintain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NLS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and municipalities update 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Fully digital with full coverage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Land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Register to NLS 2010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83085" y="610177"/>
            <a:ext cx="8060499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Dawn of </a:t>
            </a:r>
            <a:r>
              <a:rPr lang="en-US" dirty="0" smtClean="0"/>
              <a:t>cadastral digitalization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604349"/>
            <a:ext cx="7266694" cy="302599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Computerized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processing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used first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time in a cadastral survey in 1958  (land consolidation).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Computer-based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register was introduced in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1970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7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Cadastre</a:t>
            </a:r>
            <a:r>
              <a:rPr lang="en-US" dirty="0" smtClean="0"/>
              <a:t> </a:t>
            </a:r>
            <a:r>
              <a:rPr lang="en-US" dirty="0" smtClean="0"/>
              <a:t>of today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540701"/>
            <a:ext cx="7266694" cy="3221163"/>
          </a:xfrm>
        </p:spPr>
        <p:txBody>
          <a:bodyPr>
            <a:normAutofit/>
          </a:bodyPr>
          <a:lstStyle/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 Estate Formation Act in 1995 came into force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1997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Same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law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for urban and rural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 marL="628650" lvl="1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Earlier partly different rules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Better opportunities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 use computerized data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processing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New production system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JakoKII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rolled out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1998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New Land Information System in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2005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One nationwide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adastre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cadastral index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map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3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29747" y="152993"/>
            <a:ext cx="7579768" cy="994172"/>
          </a:xfrm>
        </p:spPr>
        <p:txBody>
          <a:bodyPr/>
          <a:lstStyle/>
          <a:p>
            <a:r>
              <a:rPr lang="en-US" dirty="0" smtClean="0"/>
              <a:t>Base register system</a:t>
            </a:r>
            <a:endParaRPr lang="en-US" dirty="0"/>
          </a:p>
        </p:txBody>
      </p:sp>
      <p:pic>
        <p:nvPicPr>
          <p:cNvPr id="53" name="Kuva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97" y="844939"/>
            <a:ext cx="6169069" cy="3895957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69310" y="3482236"/>
            <a:ext cx="88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Finnish</a:t>
            </a:r>
            <a:r>
              <a:rPr lang="fi-FI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Patent</a:t>
            </a:r>
            <a:r>
              <a:rPr lang="fi-FI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Registration Office</a:t>
            </a:r>
            <a:endParaRPr lang="fi-FI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</a:t>
            </a:r>
            <a:r>
              <a:rPr lang="en-US" dirty="0" err="1" smtClean="0"/>
              <a:t>Cadastre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465545"/>
            <a:ext cx="7266694" cy="3221163"/>
          </a:xfrm>
        </p:spPr>
        <p:txBody>
          <a:bodyPr>
            <a:normAutofit fontScale="25000" lnSpcReduction="20000"/>
          </a:bodyPr>
          <a:lstStyle/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Property 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</a:p>
          <a:p>
            <a:pPr marL="285750" lvl="2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Incl. shares in common areas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Connected rights</a:t>
            </a: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Easements, usufructs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Cadastral index map</a:t>
            </a: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Register units, their identifiers and 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boundaries</a:t>
            </a:r>
            <a:r>
              <a:rPr lang="en-US" sz="6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7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State is obliged to pay compensation for errors 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are 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 consequence 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of decisions taken in cadastral surveys since 1 July 1985.</a:t>
            </a:r>
          </a:p>
          <a:p>
            <a:pPr marL="285750" lvl="1" indent="-285750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 of data has negative and positive faith and credit 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State is obliged to pay compensation for errors in the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Cadastre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that are the consequence of decisions taken in cadastral surveys since 1 July 1985.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1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registers</a:t>
            </a:r>
            <a:endParaRPr lang="en-US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31591" y="1409178"/>
            <a:ext cx="7266694" cy="322116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prstClr val="black"/>
                </a:solidFill>
                <a:latin typeface="Arial" charset="0"/>
              </a:rPr>
              <a:t>Cadastre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</a:p>
          <a:p>
            <a:pPr marL="557213" lvl="2" indent="-257175">
              <a:buClr>
                <a:srgbClr val="02B0F6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70000"/>
                </a:solidFill>
                <a:latin typeface="Arial" charset="0"/>
              </a:rPr>
              <a:t>NLS and </a:t>
            </a:r>
            <a:r>
              <a:rPr lang="en-US" sz="1800" dirty="0" smtClean="0">
                <a:solidFill>
                  <a:srgbClr val="070000"/>
                </a:solidFill>
                <a:latin typeface="Arial" charset="0"/>
              </a:rPr>
              <a:t>75 </a:t>
            </a:r>
            <a:r>
              <a:rPr lang="en-US" sz="1800" dirty="0">
                <a:solidFill>
                  <a:srgbClr val="070000"/>
                </a:solidFill>
                <a:latin typeface="Arial" charset="0"/>
              </a:rPr>
              <a:t>municipalities update</a:t>
            </a:r>
          </a:p>
          <a:p>
            <a:pPr marL="557213" lvl="2" indent="-257175">
              <a:buClr>
                <a:srgbClr val="02B0F6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70000"/>
                </a:solidFill>
                <a:latin typeface="Arial" charset="0"/>
              </a:rPr>
              <a:t>NLS, maintain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Land Register</a:t>
            </a:r>
          </a:p>
          <a:p>
            <a:pPr marL="557213" lvl="2" indent="-257175">
              <a:buClr>
                <a:srgbClr val="02B0F6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70000"/>
                </a:solidFill>
                <a:latin typeface="Arial" charset="0"/>
              </a:rPr>
              <a:t>NLS, update and maintain</a:t>
            </a:r>
          </a:p>
          <a:p>
            <a:pPr marL="557213" lvl="2" indent="-257175">
              <a:buClr>
                <a:srgbClr val="02B0F6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70000"/>
                </a:solidFill>
                <a:latin typeface="Arial" charset="0"/>
              </a:rPr>
              <a:t>Register on titles and </a:t>
            </a:r>
            <a:r>
              <a:rPr lang="en-US" sz="1800" dirty="0" smtClean="0">
                <a:solidFill>
                  <a:srgbClr val="070000"/>
                </a:solidFill>
                <a:latin typeface="Arial" charset="0"/>
              </a:rPr>
              <a:t>mortgages and special rights</a:t>
            </a:r>
            <a:endParaRPr lang="en-US" sz="1800" dirty="0">
              <a:solidFill>
                <a:srgbClr val="070000"/>
              </a:solidFill>
              <a:latin typeface="Aria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Purchase Price Register</a:t>
            </a:r>
          </a:p>
          <a:p>
            <a:pPr marL="557213" lvl="2" indent="-257175">
              <a:buClr>
                <a:srgbClr val="02B0F6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70000"/>
                </a:solidFill>
                <a:latin typeface="Arial" charset="0"/>
              </a:rPr>
              <a:t>NLS, updating and maintenance</a:t>
            </a:r>
          </a:p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S_en_kalvopohja_2017.pptx" id="{99A349A8-F90A-477E-995B-9C1196665EE9}" vid="{01E44451-1544-4287-9A8A-37D39FE3949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NLS_en_kalvopohja_2017</Template>
  <TotalTime>5051</TotalTime>
  <Words>607</Words>
  <Application>Microsoft Office PowerPoint</Application>
  <PresentationFormat>Näytössä katseltava esitys (16:9)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Wingdings</vt:lpstr>
      <vt:lpstr>Office-teema</vt:lpstr>
      <vt:lpstr>   The Finnish Cadastre: Fully Digital with Full Coverage, and an Interoperable Part of the Base Register System - but is that Enough?</vt:lpstr>
      <vt:lpstr>contents</vt:lpstr>
      <vt:lpstr>Quick facts about finland</vt:lpstr>
      <vt:lpstr>Short history</vt:lpstr>
      <vt:lpstr>Dawn of cadastral digitalization</vt:lpstr>
      <vt:lpstr>Cadastre of today</vt:lpstr>
      <vt:lpstr>Base register system</vt:lpstr>
      <vt:lpstr>Content of the Cadastre</vt:lpstr>
      <vt:lpstr>Real property registers</vt:lpstr>
      <vt:lpstr>Current issues (1)</vt:lpstr>
      <vt:lpstr>Current issues (2)</vt:lpstr>
      <vt:lpstr>Current issues (3)</vt:lpstr>
      <vt:lpstr>Current issues (4)</vt:lpstr>
      <vt:lpstr>Steps towards our future</vt:lpstr>
      <vt:lpstr>The challenge</vt:lpstr>
      <vt:lpstr>Showing the way</vt:lpstr>
    </vt:vector>
  </TitlesOfParts>
  <Company>Maanmittauslaitos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Information, services and research about the Earth</dc:title>
  <dc:creator>Halme Pekka</dc:creator>
  <cp:lastModifiedBy>Halme Pekka</cp:lastModifiedBy>
  <cp:revision>144</cp:revision>
  <cp:lastPrinted>2018-05-03T09:53:48Z</cp:lastPrinted>
  <dcterms:created xsi:type="dcterms:W3CDTF">2018-04-26T08:29:58Z</dcterms:created>
  <dcterms:modified xsi:type="dcterms:W3CDTF">2018-11-18T15:00:18Z</dcterms:modified>
</cp:coreProperties>
</file>